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rmite\Desktop\Lionel_IRBA\Etudiants\M2\Hanen\Lice_Fleas_EtOH_Kinetic\Results\Lice%20EtOH_next%20MS_HB_AL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rgbClr val="00B050"/>
              </a:solidFill>
              <a:ln w="9525" cap="sq">
                <a:solidFill>
                  <a:srgbClr val="00B050"/>
                </a:solidFill>
              </a:ln>
              <a:effectLst/>
            </c:spPr>
          </c:marker>
          <c:cat>
            <c:numRef>
              <c:f>Sheet2!$B$30:$L$30</c:f>
              <c:numCache>
                <c:formatCode>General</c:formatCode>
                <c:ptCount val="11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24</c:v>
                </c:pt>
                <c:pt idx="7">
                  <c:v>30</c:v>
                </c:pt>
                <c:pt idx="8">
                  <c:v>36</c:v>
                </c:pt>
                <c:pt idx="9">
                  <c:v>42</c:v>
                </c:pt>
                <c:pt idx="10">
                  <c:v>48</c:v>
                </c:pt>
              </c:numCache>
            </c:numRef>
          </c:cat>
          <c:val>
            <c:numRef>
              <c:f>Sheet2!$B$31:$L$31</c:f>
              <c:numCache>
                <c:formatCode>General</c:formatCode>
                <c:ptCount val="11"/>
                <c:pt idx="0">
                  <c:v>0.91666666666666696</c:v>
                </c:pt>
                <c:pt idx="1">
                  <c:v>1</c:v>
                </c:pt>
                <c:pt idx="2">
                  <c:v>0.5</c:v>
                </c:pt>
                <c:pt idx="3">
                  <c:v>1</c:v>
                </c:pt>
                <c:pt idx="4">
                  <c:v>0.91666666666666674</c:v>
                </c:pt>
                <c:pt idx="5">
                  <c:v>0.91666666666666674</c:v>
                </c:pt>
                <c:pt idx="6">
                  <c:v>0.5</c:v>
                </c:pt>
                <c:pt idx="7">
                  <c:v>0.75</c:v>
                </c:pt>
                <c:pt idx="8">
                  <c:v>0.58333333333333326</c:v>
                </c:pt>
                <c:pt idx="9">
                  <c:v>0.54545454545454541</c:v>
                </c:pt>
                <c:pt idx="10">
                  <c:v>0.75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824-4054-B322-3CA07191B890}"/>
            </c:ext>
          </c:extLst>
        </c:ser>
        <c:ser>
          <c:idx val="1"/>
          <c:order val="1"/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cat>
            <c:numRef>
              <c:f>Sheet2!$B$30:$L$30</c:f>
              <c:numCache>
                <c:formatCode>General</c:formatCode>
                <c:ptCount val="11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24</c:v>
                </c:pt>
                <c:pt idx="7">
                  <c:v>30</c:v>
                </c:pt>
                <c:pt idx="8">
                  <c:v>36</c:v>
                </c:pt>
                <c:pt idx="9">
                  <c:v>42</c:v>
                </c:pt>
                <c:pt idx="10">
                  <c:v>48</c:v>
                </c:pt>
              </c:numCache>
            </c:numRef>
          </c:cat>
          <c:val>
            <c:numRef>
              <c:f>Sheet2!$B$32:$L$32</c:f>
              <c:numCache>
                <c:formatCode>General</c:formatCode>
                <c:ptCount val="11"/>
                <c:pt idx="0">
                  <c:v>0.8666666666666667</c:v>
                </c:pt>
                <c:pt idx="1">
                  <c:v>0.8</c:v>
                </c:pt>
                <c:pt idx="2">
                  <c:v>0.9285714285714286</c:v>
                </c:pt>
                <c:pt idx="3">
                  <c:v>0.8666666666666667</c:v>
                </c:pt>
                <c:pt idx="4">
                  <c:v>0.93333333333333324</c:v>
                </c:pt>
                <c:pt idx="5">
                  <c:v>0.73333333333333328</c:v>
                </c:pt>
                <c:pt idx="6">
                  <c:v>0.66666666666666674</c:v>
                </c:pt>
                <c:pt idx="7">
                  <c:v>0.4</c:v>
                </c:pt>
                <c:pt idx="8">
                  <c:v>0.8</c:v>
                </c:pt>
                <c:pt idx="9">
                  <c:v>0.6</c:v>
                </c:pt>
                <c:pt idx="10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824-4054-B322-3CA07191B8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noFill/>
              <a:round/>
            </a:ln>
            <a:effectLst/>
          </c:spPr>
        </c:hiLowLines>
        <c:marker val="1"/>
        <c:smooth val="0"/>
        <c:axId val="-2057640864"/>
        <c:axId val="-2057644128"/>
      </c:lineChart>
      <c:catAx>
        <c:axId val="-2057640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Storing</a:t>
                </a:r>
                <a:r>
                  <a:rPr lang="fr-FR" sz="14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time </a:t>
                </a:r>
                <a:endParaRPr lang="fr-FR" sz="140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7649689391723393"/>
              <c:y val="0.936610384220984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-2057644128"/>
        <c:crosses val="autoZero"/>
        <c:auto val="1"/>
        <c:lblAlgn val="ctr"/>
        <c:lblOffset val="100"/>
        <c:noMultiLvlLbl val="0"/>
      </c:catAx>
      <c:valAx>
        <c:axId val="-2057644128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0" baseline="0" dirty="0">
                    <a:solidFill>
                      <a:sysClr val="windowText" lastClr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Proportion of relevant identification</a:t>
                </a:r>
              </a:p>
              <a:p>
                <a:pPr>
                  <a:defRPr sz="14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 i="0" baseline="0" dirty="0">
                    <a:solidFill>
                      <a:sysClr val="windowText" lastClr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(% of LSVs &gt; 1.8)</a:t>
                </a:r>
                <a:endParaRPr lang="fr-FR" sz="1200" dirty="0">
                  <a:solidFill>
                    <a:sysClr val="windowText" lastClr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fr-FR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-205764086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0.90838</cdr:x>
      <cdr:y>0.89085</cdr:y>
    </cdr:from>
    <cdr:to>
      <cdr:x>0.99856</cdr:x>
      <cdr:y>0.95921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96627" y="3964232"/>
          <a:ext cx="545667" cy="304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100" dirty="0" err="1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Months</a:t>
          </a:r>
          <a:endParaRPr lang="fr-FR" sz="11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15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653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0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6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33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95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42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46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85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88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849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A0EA8-CCE8-4C01-9AA0-DB30D1C1A4E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6E25-5B59-4B7A-97AA-EBBA1BFBCD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98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733549"/>
              </p:ext>
            </p:extLst>
          </p:nvPr>
        </p:nvGraphicFramePr>
        <p:xfrm>
          <a:off x="205033" y="749460"/>
          <a:ext cx="6051030" cy="3826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447385" y="307690"/>
            <a:ext cx="11545319" cy="4581770"/>
            <a:chOff x="279434" y="1138115"/>
            <a:chExt cx="11545319" cy="4581770"/>
          </a:xfrm>
        </p:grpSpPr>
        <p:grpSp>
          <p:nvGrpSpPr>
            <p:cNvPr id="17" name="Group 16"/>
            <p:cNvGrpSpPr/>
            <p:nvPr/>
          </p:nvGrpSpPr>
          <p:grpSpPr>
            <a:xfrm>
              <a:off x="279434" y="1138115"/>
              <a:ext cx="5686001" cy="2662335"/>
              <a:chOff x="279434" y="967153"/>
              <a:chExt cx="5686001" cy="266233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559319" y="3262049"/>
                <a:ext cx="406116" cy="36743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79434" y="967153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A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258456" y="1138115"/>
              <a:ext cx="5566297" cy="4581770"/>
              <a:chOff x="6258456" y="1138115"/>
              <a:chExt cx="5566297" cy="4581770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5656" y="1579885"/>
                <a:ext cx="5499097" cy="4140000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7554839" y="1784446"/>
                <a:ext cx="93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9858006" y="1507447"/>
                <a:ext cx="6928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/>
                  <a:t>p</a:t>
                </a:r>
                <a:r>
                  <a:rPr lang="fr-FR" sz="1200" dirty="0"/>
                  <a:t>=0.042</a:t>
                </a:r>
                <a:endParaRPr lang="fr-FR" sz="1200" i="1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76430" y="1531327"/>
                <a:ext cx="6928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/>
                  <a:t>p</a:t>
                </a:r>
                <a:r>
                  <a:rPr lang="fr-FR" sz="1200" dirty="0"/>
                  <a:t>&lt;0.001</a:t>
                </a:r>
                <a:endParaRPr lang="fr-FR" sz="1200" i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258456" y="1138115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B</a:t>
                </a:r>
              </a:p>
            </p:txBody>
          </p:sp>
          <p:cxnSp>
            <p:nvCxnSpPr>
              <p:cNvPr id="19" name="Connecteur droit 6"/>
              <p:cNvCxnSpPr/>
              <p:nvPr/>
            </p:nvCxnSpPr>
            <p:spPr>
              <a:xfrm>
                <a:off x="6914657" y="3181470"/>
                <a:ext cx="4680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736415" y="1784446"/>
                <a:ext cx="93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205033" y="5103845"/>
            <a:ext cx="117876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File S1. Evolution of the relevant identification of lice and fleas according to the length of storage in alcohol. </a:t>
            </a:r>
            <a:r>
              <a:rPr lang="en-GB" sz="1200" dirty="0"/>
              <a:t>(</a:t>
            </a:r>
            <a:r>
              <a:rPr lang="en-GB" sz="1200" b="1" dirty="0"/>
              <a:t>A</a:t>
            </a:r>
            <a:r>
              <a:rPr lang="en-GB" sz="1200" dirty="0"/>
              <a:t>) Proportion of </a:t>
            </a:r>
            <a:r>
              <a:rPr lang="en-GB" sz="1200" i="1" dirty="0"/>
              <a:t>P. </a:t>
            </a:r>
            <a:r>
              <a:rPr lang="en-GB" sz="1200" i="1" dirty="0" err="1"/>
              <a:t>humanus</a:t>
            </a:r>
            <a:r>
              <a:rPr lang="en-GB" sz="1200" i="1" dirty="0"/>
              <a:t> </a:t>
            </a:r>
            <a:r>
              <a:rPr lang="en-GB" sz="1200" i="1" dirty="0" err="1"/>
              <a:t>corporis</a:t>
            </a:r>
            <a:r>
              <a:rPr lang="en-GB" sz="1200" dirty="0"/>
              <a:t> (green line) and </a:t>
            </a:r>
            <a:r>
              <a:rPr lang="en-GB" sz="1200" i="1" dirty="0"/>
              <a:t>Ct. </a:t>
            </a:r>
            <a:r>
              <a:rPr lang="en-GB" sz="1200" i="1" dirty="0" err="1"/>
              <a:t>felis</a:t>
            </a:r>
            <a:r>
              <a:rPr lang="en-GB" sz="1200" i="1" dirty="0"/>
              <a:t> </a:t>
            </a:r>
            <a:r>
              <a:rPr lang="en-GB" sz="1200" dirty="0"/>
              <a:t>(blue line)</a:t>
            </a:r>
            <a:r>
              <a:rPr lang="en-GB" sz="1200" i="1" dirty="0"/>
              <a:t> </a:t>
            </a:r>
            <a:r>
              <a:rPr lang="en-GB" sz="1200" dirty="0"/>
              <a:t>specimens relevantly identified according to the length of storage in alcohol. (</a:t>
            </a:r>
            <a:r>
              <a:rPr lang="en-GB" sz="1200" b="1" dirty="0"/>
              <a:t>B</a:t>
            </a:r>
            <a:r>
              <a:rPr lang="en-GB" sz="1200" dirty="0"/>
              <a:t>)</a:t>
            </a:r>
            <a:r>
              <a:rPr lang="en-GB" sz="1200" b="1" dirty="0"/>
              <a:t> </a:t>
            </a:r>
            <a:r>
              <a:rPr lang="en-GB" sz="1200" dirty="0"/>
              <a:t>Comparison of the LSVs from </a:t>
            </a:r>
            <a:r>
              <a:rPr lang="en-GB" sz="1200" i="1" dirty="0"/>
              <a:t>P. </a:t>
            </a:r>
            <a:r>
              <a:rPr lang="en-GB" sz="1200" i="1" dirty="0" err="1"/>
              <a:t>humanus</a:t>
            </a:r>
            <a:r>
              <a:rPr lang="en-GB" sz="1200" i="1" dirty="0"/>
              <a:t> </a:t>
            </a:r>
            <a:r>
              <a:rPr lang="en-GB" sz="1200" i="1" dirty="0" err="1"/>
              <a:t>corporis</a:t>
            </a:r>
            <a:r>
              <a:rPr lang="en-GB" sz="1200" i="1" dirty="0"/>
              <a:t> </a:t>
            </a:r>
            <a:r>
              <a:rPr lang="en-GB" sz="1200" dirty="0"/>
              <a:t>stored in alcohol for 12–22 months and 24–48 months, and </a:t>
            </a:r>
            <a:r>
              <a:rPr lang="en-GB" sz="1200" i="1" dirty="0"/>
              <a:t>Ct. </a:t>
            </a:r>
            <a:r>
              <a:rPr lang="en-GB" sz="1200" i="1" dirty="0" err="1"/>
              <a:t>felis</a:t>
            </a:r>
            <a:r>
              <a:rPr lang="en-GB" sz="1200" i="1" dirty="0"/>
              <a:t> </a:t>
            </a:r>
            <a:r>
              <a:rPr lang="en-GB" sz="1200" dirty="0"/>
              <a:t>stored in alcohol for 12–20 months and 22–48 months. Significant differences in the LSVs obtained are indicated (Mann-Whitney test). The dashed line represents the threshold value for reliable identification (LSV &gt; 1.8). </a:t>
            </a:r>
            <a:r>
              <a:rPr lang="en-GB" sz="1200" dirty="0" err="1"/>
              <a:t>a.u</a:t>
            </a:r>
            <a:r>
              <a:rPr lang="en-GB" sz="1200" dirty="0"/>
              <a:t>., arbitrary units; LSV, log score value.</a:t>
            </a:r>
            <a:endParaRPr lang="fr-FR" sz="1200" dirty="0"/>
          </a:p>
          <a:p>
            <a:pPr algn="just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8578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146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urmite</dc:creator>
  <cp:lastModifiedBy>Microsoft account</cp:lastModifiedBy>
  <cp:revision>11</cp:revision>
  <cp:lastPrinted>2022-08-22T17:44:34Z</cp:lastPrinted>
  <dcterms:created xsi:type="dcterms:W3CDTF">2022-08-22T17:27:37Z</dcterms:created>
  <dcterms:modified xsi:type="dcterms:W3CDTF">2023-05-02T09:07:26Z</dcterms:modified>
</cp:coreProperties>
</file>